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bheo2WaVTguXG0AVSgsE1nCZ6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200"/>
              <a:buFont typeface="Arial"/>
              <a:buChar char="•"/>
            </a:pPr>
            <a:r>
              <a:rPr b="1" lang="en-US">
                <a:solidFill>
                  <a:srgbClr val="203864"/>
                </a:solidFill>
              </a:rPr>
              <a:t>Paar inzichten</a:t>
            </a:r>
            <a:endParaRPr/>
          </a:p>
          <a:p>
            <a:pPr indent="-762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200"/>
              <a:buFont typeface="Arial"/>
              <a:buChar char="•"/>
            </a:pPr>
            <a:r>
              <a:rPr b="1" lang="en-US">
                <a:solidFill>
                  <a:srgbClr val="203864"/>
                </a:solidFill>
              </a:rPr>
              <a:t>Van appgroep tot Stichting</a:t>
            </a:r>
            <a:endParaRPr/>
          </a:p>
          <a:p>
            <a:pPr indent="-762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200"/>
              <a:buFont typeface="Arial"/>
              <a:buChar char="•"/>
            </a:pPr>
            <a:r>
              <a:rPr b="1" lang="en-US">
                <a:solidFill>
                  <a:srgbClr val="203864"/>
                </a:solidFill>
              </a:rPr>
              <a:t>Gemeenschappelijks naast being parent of a special needs child zit er steeds in</a:t>
            </a:r>
            <a:endParaRPr/>
          </a:p>
          <a:p>
            <a:pPr indent="-7620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200"/>
              <a:buFont typeface="Arial"/>
              <a:buChar char="•"/>
            </a:pPr>
            <a:r>
              <a:rPr b="1" lang="en-US">
                <a:solidFill>
                  <a:srgbClr val="203864"/>
                </a:solidFill>
              </a:rPr>
              <a:t>Buurt</a:t>
            </a:r>
            <a:endParaRPr/>
          </a:p>
          <a:p>
            <a:pPr indent="-7620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03864"/>
              </a:buClr>
              <a:buSzPts val="1200"/>
              <a:buFont typeface="Arial"/>
              <a:buChar char="•"/>
            </a:pPr>
            <a:r>
              <a:rPr b="1" lang="en-US">
                <a:solidFill>
                  <a:srgbClr val="203864"/>
                </a:solidFill>
              </a:rPr>
              <a:t>Groep (culturele achtergrond, expliciet of impliciet</a:t>
            </a:r>
            <a:endParaRPr/>
          </a:p>
        </p:txBody>
      </p:sp>
      <p:sp>
        <p:nvSpPr>
          <p:cNvPr id="203" name="Google Shape;20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- </a:t>
            </a:r>
            <a:r>
              <a:rPr lang="en-US" sz="1200"/>
              <a:t>Learn from each other: we wanted to learn how to better reach parents (80% of children had a different cultural background and communication with the parents was difficult because they did not speak sufficient Dutch).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10" Type="http://schemas.openxmlformats.org/officeDocument/2006/relationships/image" Target="../media/image4.png"/><Relationship Id="rId9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46933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Calibri"/>
              <a:buNone/>
            </a:pPr>
            <a:r>
              <a:rPr b="1" lang="en-US" sz="4500">
                <a:solidFill>
                  <a:srgbClr val="1E4E79"/>
                </a:solidFill>
              </a:rPr>
              <a:t>Early Childhood Support Services in The Netherlands: </a:t>
            </a:r>
            <a:br>
              <a:rPr b="1" lang="en-US" sz="4500">
                <a:solidFill>
                  <a:srgbClr val="1E4E79"/>
                </a:solidFill>
              </a:rPr>
            </a:br>
            <a:r>
              <a:rPr b="1" lang="en-US" sz="4500">
                <a:solidFill>
                  <a:srgbClr val="1E4E79"/>
                </a:solidFill>
              </a:rPr>
              <a:t>What Works and What are the Needs</a:t>
            </a:r>
            <a:endParaRPr sz="4500">
              <a:solidFill>
                <a:srgbClr val="1E4E79"/>
              </a:solidFill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404761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100000"/>
              <a:buNone/>
            </a:pPr>
            <a:r>
              <a:rPr b="1" lang="en-US">
                <a:solidFill>
                  <a:srgbClr val="1E4E79"/>
                </a:solidFill>
              </a:rPr>
              <a:t>Authors: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None/>
            </a:pPr>
            <a:r>
              <a:rPr b="1" lang="en-US">
                <a:solidFill>
                  <a:srgbClr val="1E4E79"/>
                </a:solidFill>
              </a:rPr>
              <a:t>Mariette van Bilderbeek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None/>
            </a:pPr>
            <a:r>
              <a:rPr lang="en-US">
                <a:solidFill>
                  <a:srgbClr val="1E4E79"/>
                </a:solidFill>
              </a:rPr>
              <a:t>Former policy advisor Cordaan Youth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None/>
            </a:pPr>
            <a:r>
              <a:rPr b="1" lang="en-US">
                <a:solidFill>
                  <a:srgbClr val="1E4E79"/>
                </a:solidFill>
              </a:rPr>
              <a:t>Leontien Sauerwein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ct val="100000"/>
              <a:buNone/>
            </a:pPr>
            <a:r>
              <a:rPr lang="en-US">
                <a:solidFill>
                  <a:srgbClr val="1E4E79"/>
                </a:solidFill>
              </a:rPr>
              <a:t>Project manager Cooperation with Parents &amp; Parent Support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solidFill>
                <a:srgbClr val="1E4E79"/>
              </a:solidFill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422" y="5703380"/>
            <a:ext cx="6150122" cy="11546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7101555" y="5849803"/>
            <a:ext cx="4443813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project M-Power - Knowledge Sharing Partnership for Empowerment of Parents of Children with Disabilities through Mutual Learning, Nr.2025-1-BG01-KA220-ADU-000361733 is funded by the European Union. The views expressed herein reflect those of the M-Power consortium; the EU/Commission is not responsible for any use that may be made of the information it contains.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8512" y="-152548"/>
            <a:ext cx="9294976" cy="175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>
            <p:ph type="title"/>
          </p:nvPr>
        </p:nvSpPr>
        <p:spPr>
          <a:xfrm>
            <a:off x="2235200" y="1108406"/>
            <a:ext cx="7747000" cy="104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Program Cooperation and Support Parents (2)</a:t>
            </a:r>
            <a:endParaRPr/>
          </a:p>
        </p:txBody>
      </p:sp>
      <p:sp>
        <p:nvSpPr>
          <p:cNvPr id="185" name="Google Shape;185;p10"/>
          <p:cNvSpPr txBox="1"/>
          <p:nvPr>
            <p:ph idx="1" type="body"/>
          </p:nvPr>
        </p:nvSpPr>
        <p:spPr>
          <a:xfrm>
            <a:off x="2253039" y="2494920"/>
            <a:ext cx="8088922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Schoolyard Plus (SchoolpleinPlus)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lang="en-US"/>
              <a:t>Connecting both worlds</a:t>
            </a:r>
            <a:endParaRPr b="0"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lang="en-US"/>
              <a:t>Courses for Parents</a:t>
            </a:r>
            <a:endParaRPr b="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Training Parental Sensitivity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lang="en-US"/>
              <a:t>For Professionals </a:t>
            </a:r>
            <a:endParaRPr b="0"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lang="en-US"/>
              <a:t>Both knowledge (chronic sorrow) and attitude</a:t>
            </a:r>
            <a:endParaRPr b="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Parent Support (Informal networks)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lang="en-US"/>
              <a:t>research</a:t>
            </a:r>
            <a:endParaRPr/>
          </a:p>
        </p:txBody>
      </p:sp>
      <p:sp>
        <p:nvSpPr>
          <p:cNvPr id="186" name="Google Shape;186;p10"/>
          <p:cNvSpPr txBox="1"/>
          <p:nvPr>
            <p:ph idx="10" type="dt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27-1-2026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-59394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>
            <p:ph type="title"/>
          </p:nvPr>
        </p:nvSpPr>
        <p:spPr>
          <a:xfrm>
            <a:off x="2424000" y="763080"/>
            <a:ext cx="7747000" cy="104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Parent Support (informal networks)</a:t>
            </a:r>
            <a:endParaRPr/>
          </a:p>
        </p:txBody>
      </p:sp>
      <p:sp>
        <p:nvSpPr>
          <p:cNvPr id="195" name="Google Shape;195;p11"/>
          <p:cNvSpPr txBox="1"/>
          <p:nvPr>
            <p:ph idx="1" type="body"/>
          </p:nvPr>
        </p:nvSpPr>
        <p:spPr>
          <a:xfrm>
            <a:off x="2267693" y="1501308"/>
            <a:ext cx="8088922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Strength of informal networks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In line with development and policy in Dutch healthcare 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lang="en-US"/>
              <a:t>Right to care script -&gt; shared care practice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Sustainable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Cooperation and connection professional organizations and informal networks strengthens parents and the professionals </a:t>
            </a:r>
            <a:endParaRPr/>
          </a:p>
        </p:txBody>
      </p:sp>
      <p:sp>
        <p:nvSpPr>
          <p:cNvPr id="196" name="Google Shape;196;p11"/>
          <p:cNvSpPr txBox="1"/>
          <p:nvPr>
            <p:ph idx="10" type="dt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27-1-2026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6587" y="0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/>
          <p:nvPr>
            <p:ph type="title"/>
          </p:nvPr>
        </p:nvSpPr>
        <p:spPr>
          <a:xfrm>
            <a:off x="2051539" y="930410"/>
            <a:ext cx="8088922" cy="104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Parent Support (informal networks) - 2</a:t>
            </a:r>
            <a:endParaRPr/>
          </a:p>
        </p:txBody>
      </p:sp>
      <p:sp>
        <p:nvSpPr>
          <p:cNvPr id="206" name="Google Shape;206;p12"/>
          <p:cNvSpPr txBox="1"/>
          <p:nvPr>
            <p:ph idx="1" type="body"/>
          </p:nvPr>
        </p:nvSpPr>
        <p:spPr>
          <a:xfrm>
            <a:off x="2253038" y="2280309"/>
            <a:ext cx="8088922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Need parents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Support in relation to your child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Support in relation to your own path in life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Finding and connecting with informal networks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lang="en-US"/>
              <a:t>Redirect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lang="en-US"/>
              <a:t>To bring knowledge 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lang="en-US"/>
              <a:t>To gather needs and experiences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7" name="Google Shape;207;p12"/>
          <p:cNvSpPr txBox="1"/>
          <p:nvPr>
            <p:ph idx="10" type="dt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27-1-2026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0493" y="-129168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title"/>
          </p:nvPr>
        </p:nvSpPr>
        <p:spPr>
          <a:xfrm>
            <a:off x="2447814" y="836283"/>
            <a:ext cx="782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16" name="Google Shape;216;p13"/>
          <p:cNvSpPr txBox="1"/>
          <p:nvPr>
            <p:ph idx="1" type="body"/>
          </p:nvPr>
        </p:nvSpPr>
        <p:spPr>
          <a:xfrm>
            <a:off x="2423998" y="1800001"/>
            <a:ext cx="3780000" cy="3848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Cordaan Youth helped setting up a Mother network in 2009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Mariette shares her experiences and tips</a:t>
            </a:r>
            <a:endParaRPr/>
          </a:p>
        </p:txBody>
      </p:sp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 b="9054" l="0" r="0" t="0"/>
          <a:stretch/>
        </p:blipFill>
        <p:spPr>
          <a:xfrm>
            <a:off x="6473625" y="1800001"/>
            <a:ext cx="3780000" cy="3848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3"/>
          <p:cNvSpPr txBox="1"/>
          <p:nvPr>
            <p:ph idx="10" type="dt"/>
          </p:nvPr>
        </p:nvSpPr>
        <p:spPr>
          <a:xfrm>
            <a:off x="9467851" y="6040438"/>
            <a:ext cx="809625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27-1-2026</a:t>
            </a:r>
            <a:endParaRPr sz="1100"/>
          </a:p>
        </p:txBody>
      </p:sp>
      <p:sp>
        <p:nvSpPr>
          <p:cNvPr id="219" name="Google Shape;219;p13"/>
          <p:cNvSpPr txBox="1"/>
          <p:nvPr>
            <p:ph idx="12" type="sldNum"/>
          </p:nvPr>
        </p:nvSpPr>
        <p:spPr>
          <a:xfrm>
            <a:off x="9467851" y="6281738"/>
            <a:ext cx="809625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5638" y="-99548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/>
          <p:nvPr>
            <p:ph type="title"/>
          </p:nvPr>
        </p:nvSpPr>
        <p:spPr>
          <a:xfrm>
            <a:off x="2123240" y="763080"/>
            <a:ext cx="8403383" cy="1159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The start of the mothernetwork</a:t>
            </a:r>
            <a:br>
              <a:rPr lang="en-US"/>
            </a:br>
            <a:endParaRPr/>
          </a:p>
        </p:txBody>
      </p:sp>
      <p:sp>
        <p:nvSpPr>
          <p:cNvPr id="228" name="Google Shape;228;p14"/>
          <p:cNvSpPr txBox="1"/>
          <p:nvPr>
            <p:ph idx="1" type="body"/>
          </p:nvPr>
        </p:nvSpPr>
        <p:spPr>
          <a:xfrm>
            <a:off x="2270638" y="1627457"/>
            <a:ext cx="7886700" cy="4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In 2008: an exchange program with an organization in Marrakech</a:t>
            </a:r>
            <a:br>
              <a:rPr lang="en-US" sz="2000"/>
            </a:b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/>
              <a:t>On the basis of equality.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/>
              <a:t>Learn from each other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/>
              <a:t>Moroccan mothers of special needs children were involved from the start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/>
              <a:t>Caregiver (Leila Badaoui) worked already with these mothers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/>
              <a:t>spoke parents' language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/>
              <a:t>created </a:t>
            </a:r>
            <a:r>
              <a:rPr lang="en-US" sz="1600" u="sng"/>
              <a:t>trust</a:t>
            </a:r>
            <a:r>
              <a:rPr lang="en-US" sz="1600"/>
              <a:t> and connection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/>
              <a:t>organised activities (cooking together)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9" name="Google Shape;22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0" name="Google Shape;2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8742" y="4213213"/>
            <a:ext cx="1485966" cy="148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7924" y="-44542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type="title"/>
          </p:nvPr>
        </p:nvSpPr>
        <p:spPr>
          <a:xfrm>
            <a:off x="2152650" y="896146"/>
            <a:ext cx="7886700" cy="404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Lessons learned in Marrakech</a:t>
            </a:r>
            <a:endParaRPr/>
          </a:p>
        </p:txBody>
      </p:sp>
      <p:sp>
        <p:nvSpPr>
          <p:cNvPr id="238" name="Google Shape;238;p15"/>
          <p:cNvSpPr txBox="1"/>
          <p:nvPr>
            <p:ph idx="1" type="body"/>
          </p:nvPr>
        </p:nvSpPr>
        <p:spPr>
          <a:xfrm>
            <a:off x="2339262" y="1838068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 Marrakech we met several single mothers with children with disabilities. 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 social worker organized a weekly meeting in a park. The children played and their mothers sat under a tree and shared experiences and information.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3">
            <a:alphaModFix/>
          </a:blip>
          <a:srcRect b="-1" l="0" r="0" t="0"/>
          <a:stretch/>
        </p:blipFill>
        <p:spPr>
          <a:xfrm>
            <a:off x="6369367" y="1576873"/>
            <a:ext cx="3483371" cy="390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2360" y="-82274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/>
          <p:nvPr>
            <p:ph type="title"/>
          </p:nvPr>
        </p:nvSpPr>
        <p:spPr>
          <a:xfrm>
            <a:off x="1670361" y="980277"/>
            <a:ext cx="7886700" cy="182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start of the </a:t>
            </a:r>
            <a:br>
              <a:rPr lang="en-US"/>
            </a:br>
            <a:r>
              <a:rPr lang="en-US"/>
              <a:t>mothernetwork</a:t>
            </a:r>
            <a:endParaRPr/>
          </a:p>
        </p:txBody>
      </p:sp>
      <p:sp>
        <p:nvSpPr>
          <p:cNvPr id="247" name="Google Shape;247;p16"/>
          <p:cNvSpPr txBox="1"/>
          <p:nvPr>
            <p:ph idx="1" type="body"/>
          </p:nvPr>
        </p:nvSpPr>
        <p:spPr>
          <a:xfrm>
            <a:off x="838200" y="266829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We saw the power of the mothers in Marrakech and wanted to share that power of sharing and exchanging information with the mothers in Amsterdam as well.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We shared our experiences from Marrakech with mothers in Amsterdam. They were enthusiastic and also wanted to establish a mothernetwork in Amsterdam with a broader group of mothers.</a:t>
            </a:r>
            <a:endParaRPr sz="2000"/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3988" y="1295116"/>
            <a:ext cx="3886200" cy="113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3748" y="-15655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/>
          <p:nvPr>
            <p:ph type="title"/>
          </p:nvPr>
        </p:nvSpPr>
        <p:spPr>
          <a:xfrm>
            <a:off x="1885520" y="1297576"/>
            <a:ext cx="7747000" cy="494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How to start a Network                </a:t>
            </a:r>
            <a:endParaRPr/>
          </a:p>
        </p:txBody>
      </p:sp>
      <p:sp>
        <p:nvSpPr>
          <p:cNvPr id="256" name="Google Shape;256;p17"/>
          <p:cNvSpPr txBox="1"/>
          <p:nvPr>
            <p:ph idx="1" type="body"/>
          </p:nvPr>
        </p:nvSpPr>
        <p:spPr>
          <a:xfrm>
            <a:off x="2020306" y="2067412"/>
            <a:ext cx="8150694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Start with a core group of motivated parents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Goals: Emotional support, Sharing information</a:t>
            </a:r>
            <a:br>
              <a:rPr lang="en-US" sz="2000"/>
            </a:br>
            <a:r>
              <a:rPr lang="en-US" sz="2000"/>
              <a:t>Increasing network, Empowerment  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Support from an organisation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for facilitating ( location, information, organisation, counseling, funds, network)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for training (discover your own talent, guarding your own boundaries)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for communication/ publication            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Organizing meetings</a:t>
            </a:r>
            <a:r>
              <a:rPr b="1" lang="en-US" sz="20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i="1" sz="2000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57" name="Google Shape;2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8" name="Google Shape;2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4049" y="1021802"/>
            <a:ext cx="2219131" cy="15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8646" y="-4839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/>
          <p:nvPr>
            <p:ph type="title"/>
          </p:nvPr>
        </p:nvSpPr>
        <p:spPr>
          <a:xfrm>
            <a:off x="1787184" y="968931"/>
            <a:ext cx="7747000" cy="78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did we continue</a:t>
            </a:r>
            <a:endParaRPr/>
          </a:p>
        </p:txBody>
      </p:sp>
      <p:sp>
        <p:nvSpPr>
          <p:cNvPr id="266" name="Google Shape;266;p18"/>
          <p:cNvSpPr txBox="1"/>
          <p:nvPr>
            <p:ph idx="1" type="body"/>
          </p:nvPr>
        </p:nvSpPr>
        <p:spPr>
          <a:xfrm>
            <a:off x="1787184" y="1990419"/>
            <a:ext cx="878751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After a few years we felt we needed to take a step back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The power of an informal network is: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Small-scale 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Not part of professional care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Mothers </a:t>
            </a:r>
            <a:r>
              <a:rPr i="1" lang="en-US" sz="2000" u="sng"/>
              <a:t>own</a:t>
            </a:r>
            <a:r>
              <a:rPr lang="en-US" sz="2000"/>
              <a:t> the network</a:t>
            </a:r>
            <a:br>
              <a:rPr lang="en-US" sz="2000"/>
            </a:b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The mothernetwork became a Founding with 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there own place 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 their own neighbourhood 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and there own financing</a:t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i="1" sz="2000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67" name="Google Shape;2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8" name="Google Shape;2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5685" y="2156395"/>
            <a:ext cx="2219131" cy="15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3428" y="-15787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/>
          <p:nvPr>
            <p:ph type="title"/>
          </p:nvPr>
        </p:nvSpPr>
        <p:spPr>
          <a:xfrm>
            <a:off x="1926160" y="780756"/>
            <a:ext cx="7747000" cy="104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The network belongs to the mothers</a:t>
            </a:r>
            <a:endParaRPr/>
          </a:p>
        </p:txBody>
      </p:sp>
      <p:sp>
        <p:nvSpPr>
          <p:cNvPr id="276" name="Google Shape;276;p19"/>
          <p:cNvSpPr txBox="1"/>
          <p:nvPr>
            <p:ph idx="1" type="body"/>
          </p:nvPr>
        </p:nvSpPr>
        <p:spPr>
          <a:xfrm>
            <a:off x="2123240" y="1715162"/>
            <a:ext cx="77470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Today the mothernetwork is a Founding with Leila as project leader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They are subsidized by the municipality</a:t>
            </a:r>
            <a:endParaRPr/>
          </a:p>
        </p:txBody>
      </p:sp>
      <p:sp>
        <p:nvSpPr>
          <p:cNvPr id="277" name="Google Shape;277;p19"/>
          <p:cNvSpPr txBox="1"/>
          <p:nvPr>
            <p:ph idx="10" type="dt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27-1-2026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fbeelding met persoon, Menselijk gezicht, glimlach, boom&#10;&#10;Door AI gegenereerde inhoud is mogelijk onjuist." id="279" name="Google Shape;279;p19"/>
          <p:cNvPicPr preferRelativeResize="0"/>
          <p:nvPr/>
        </p:nvPicPr>
        <p:blipFill rotWithShape="1">
          <a:blip r:embed="rId3">
            <a:alphaModFix/>
          </a:blip>
          <a:srcRect b="16197" l="4382" r="14034" t="0"/>
          <a:stretch/>
        </p:blipFill>
        <p:spPr>
          <a:xfrm>
            <a:off x="5106862" y="3242558"/>
            <a:ext cx="4875338" cy="300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6587" y="-61881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553" y="116632"/>
            <a:ext cx="1933571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3227" y="6022058"/>
            <a:ext cx="627515" cy="68795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2135560" y="1196752"/>
            <a:ext cx="8365181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Founded in 1991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With the aim to </a:t>
            </a:r>
            <a:r>
              <a:rPr b="0" i="1" lang="en-US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improve care for children with special needs in Eastern Europe after the collapse of the Iron Curtain. 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SOFT tulip, what does it mean?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“SOFT” stands for “Help and Protect your Peers with a Disability”                        </a:t>
            </a:r>
            <a:br>
              <a:rPr b="0" i="0" lang="en-US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b="0" i="0" lang="en-US" sz="1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(originating from the Hungarian acronym “</a:t>
            </a:r>
            <a:r>
              <a:rPr b="1" i="0" lang="en-US" sz="1600" u="sng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1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egítsd, </a:t>
            </a:r>
            <a:r>
              <a:rPr b="1" i="0" lang="en-US" sz="1600" u="sng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b="0" i="0" lang="en-US" sz="1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vd </a:t>
            </a:r>
            <a:r>
              <a:rPr b="1" i="0" lang="en-US" sz="1600" u="sng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i="0" lang="en-US" sz="1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ogyatékos </a:t>
            </a:r>
            <a:r>
              <a:rPr b="1" i="0" lang="en-US" sz="1600" u="sng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1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ársad)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“tulip“  was added for the Dutch branch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97167" y="-188008"/>
            <a:ext cx="8178325" cy="137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81" y="89413"/>
            <a:ext cx="1933571" cy="57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/>
          <p:nvPr>
            <p:ph type="title"/>
          </p:nvPr>
        </p:nvSpPr>
        <p:spPr>
          <a:xfrm>
            <a:off x="2152650" y="1147447"/>
            <a:ext cx="7886700" cy="7078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 you </a:t>
            </a:r>
            <a:endParaRPr/>
          </a:p>
        </p:txBody>
      </p:sp>
      <p:sp>
        <p:nvSpPr>
          <p:cNvPr id="287" name="Google Shape;287;p20"/>
          <p:cNvSpPr txBox="1"/>
          <p:nvPr>
            <p:ph idx="1" type="body"/>
          </p:nvPr>
        </p:nvSpPr>
        <p:spPr>
          <a:xfrm>
            <a:off x="2339263" y="1253331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Are there any questions?</a:t>
            </a:r>
            <a:br>
              <a:rPr lang="en-US" sz="2000"/>
            </a:b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What inspired you?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88" name="Google Shape;288;p20"/>
          <p:cNvPicPr preferRelativeResize="0"/>
          <p:nvPr/>
        </p:nvPicPr>
        <p:blipFill rotWithShape="1">
          <a:blip r:embed="rId3">
            <a:alphaModFix/>
          </a:blip>
          <a:srcRect b="-1" l="0" r="0" t="0"/>
          <a:stretch/>
        </p:blipFill>
        <p:spPr>
          <a:xfrm>
            <a:off x="6369367" y="1576873"/>
            <a:ext cx="3483371" cy="390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0251" y="-162560"/>
            <a:ext cx="5746515" cy="968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81" y="89413"/>
            <a:ext cx="1933571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3227" y="6022058"/>
            <a:ext cx="627515" cy="687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2063552" y="980728"/>
            <a:ext cx="7488832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Caring for Care</a:t>
            </a:r>
            <a:r>
              <a:rPr lang="en-US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: SOFT tulip’s network approach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SOFT tulip is a network of Dutch care organizations united to improve care in regions with significant needs.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9468" y="2780929"/>
            <a:ext cx="2217674" cy="8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8632" y="2896716"/>
            <a:ext cx="2432051" cy="67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08632" y="3979735"/>
            <a:ext cx="2673604" cy="88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68009" y="4221371"/>
            <a:ext cx="2276793" cy="64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93145" y="5172158"/>
            <a:ext cx="2405710" cy="67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78846" y="-245146"/>
            <a:ext cx="8178325" cy="1378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ctrTitle"/>
          </p:nvPr>
        </p:nvSpPr>
        <p:spPr>
          <a:xfrm>
            <a:off x="2139609" y="1875647"/>
            <a:ext cx="7912623" cy="12848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21"/>
              <a:buFont typeface="Calibri"/>
              <a:buNone/>
            </a:pPr>
            <a:r>
              <a:rPr lang="en-US" sz="3421"/>
              <a:t>Parent support in Amsterdam</a:t>
            </a:r>
            <a:endParaRPr/>
          </a:p>
        </p:txBody>
      </p:sp>
      <p:sp>
        <p:nvSpPr>
          <p:cNvPr id="122" name="Google Shape;122;p4"/>
          <p:cNvSpPr txBox="1"/>
          <p:nvPr>
            <p:ph idx="1" type="subTitle"/>
          </p:nvPr>
        </p:nvSpPr>
        <p:spPr>
          <a:xfrm>
            <a:off x="2139768" y="2911439"/>
            <a:ext cx="7912624" cy="1956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39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39"/>
              <a:t>Mariette van Bilderbeek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en-US" sz="1539"/>
              <a:t>Former policy advisor Cordaan Youth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39"/>
              <a:t>Leontien Sauerwein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en-US" sz="1539"/>
              <a:t>Project manager Cooperation with Parents &amp; Parent Support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539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539"/>
              <a:t>January 28, 2026</a:t>
            </a:r>
            <a:endParaRPr sz="2052"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7167" y="-188008"/>
            <a:ext cx="8178325" cy="137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3800" y="5781948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2424000" y="540000"/>
            <a:ext cx="782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Introduction Leontien </a:t>
            </a:r>
            <a:endParaRPr/>
          </a:p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2316536" y="1340847"/>
            <a:ext cx="3780000" cy="3848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Project manager at Cordaan Youth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Program for Cooperation and support of parents/policymaker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Mother of a daughter with mental disabilities </a:t>
            </a:r>
            <a:br>
              <a:rPr lang="en-US" sz="2000"/>
            </a:br>
            <a:r>
              <a:rPr lang="en-US" sz="2000"/>
              <a:t>and autism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Former Grief counselor and Spiritual Carer</a:t>
            </a:r>
            <a:endParaRPr/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1" l="12591" r="21842" t="0"/>
          <a:stretch/>
        </p:blipFill>
        <p:spPr>
          <a:xfrm>
            <a:off x="7479855" y="1340846"/>
            <a:ext cx="2392770" cy="2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>
            <p:ph idx="10" type="dt"/>
          </p:nvPr>
        </p:nvSpPr>
        <p:spPr>
          <a:xfrm>
            <a:off x="9467851" y="6040438"/>
            <a:ext cx="809625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27-1-2026</a:t>
            </a:r>
            <a:endParaRPr sz="1100"/>
          </a:p>
        </p:txBody>
      </p:sp>
      <p:sp>
        <p:nvSpPr>
          <p:cNvPr id="133" name="Google Shape;133;p5"/>
          <p:cNvSpPr txBox="1"/>
          <p:nvPr>
            <p:ph idx="12" type="sldNum"/>
          </p:nvPr>
        </p:nvSpPr>
        <p:spPr>
          <a:xfrm>
            <a:off x="9467851" y="6281738"/>
            <a:ext cx="809625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9508" y="-123399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280" y="6075998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title"/>
          </p:nvPr>
        </p:nvSpPr>
        <p:spPr>
          <a:xfrm>
            <a:off x="2424000" y="540000"/>
            <a:ext cx="782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Introduction Mariette</a:t>
            </a:r>
            <a:endParaRPr/>
          </a:p>
        </p:txBody>
      </p:sp>
      <p:sp>
        <p:nvSpPr>
          <p:cNvPr id="141" name="Google Shape;141;p6"/>
          <p:cNvSpPr txBox="1"/>
          <p:nvPr>
            <p:ph idx="1" type="body"/>
          </p:nvPr>
        </p:nvSpPr>
        <p:spPr>
          <a:xfrm>
            <a:off x="2423999" y="1321309"/>
            <a:ext cx="4112153" cy="3848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Former policy advisor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44 years of experience in care of children and adults with mental disability and their family </a:t>
            </a:r>
            <a:br>
              <a:rPr lang="en-US" sz="2000"/>
            </a:b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Since 2014 training and support to EIC team Odessa </a:t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 2019 training to parents and </a:t>
            </a:r>
            <a:br>
              <a:rPr lang="en-US" sz="2000"/>
            </a:br>
            <a:r>
              <a:rPr lang="en-US" sz="2000"/>
              <a:t>professionals EIC in Poltova and Lviv &amp; EIC Summerschool Odessa</a:t>
            </a:r>
            <a:endParaRPr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6698" l="0" r="0" t="16948"/>
          <a:stretch/>
        </p:blipFill>
        <p:spPr>
          <a:xfrm>
            <a:off x="7567779" y="1389692"/>
            <a:ext cx="2002000" cy="204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>
            <p:ph idx="10" type="dt"/>
          </p:nvPr>
        </p:nvSpPr>
        <p:spPr>
          <a:xfrm>
            <a:off x="9467851" y="6040438"/>
            <a:ext cx="809625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27-1-2026</a:t>
            </a:r>
            <a:endParaRPr sz="1100"/>
          </a:p>
        </p:txBody>
      </p:sp>
      <p:sp>
        <p:nvSpPr>
          <p:cNvPr id="144" name="Google Shape;144;p6"/>
          <p:cNvSpPr txBox="1"/>
          <p:nvPr>
            <p:ph idx="12" type="sldNum"/>
          </p:nvPr>
        </p:nvSpPr>
        <p:spPr>
          <a:xfrm>
            <a:off x="9467851" y="6281738"/>
            <a:ext cx="809625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0848" y="3652227"/>
            <a:ext cx="25050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1588" y="-47332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Cordaan Youth</a:t>
            </a:r>
            <a:endParaRPr/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2297000" y="1501308"/>
            <a:ext cx="7747000" cy="4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Provides support and care to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-US" sz="1600"/>
              <a:t>children with mental disabilities and their parents </a:t>
            </a:r>
            <a:endParaRPr b="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-US" sz="1600"/>
              <a:t>parents with a mild intellectual disability and their children in Amsterdam </a:t>
            </a:r>
            <a:endParaRPr b="0"/>
          </a:p>
          <a:p>
            <a:pPr indent="-1270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Services as early intervention, daycare, support at school or at home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We support parents to take care of their children at home as long and regular as possible. Parents are equal partners in care and we offer customization.</a:t>
            </a:r>
            <a:br>
              <a:rPr lang="en-US" sz="2000"/>
            </a:br>
            <a:endParaRPr b="0"/>
          </a:p>
        </p:txBody>
      </p:sp>
      <p:sp>
        <p:nvSpPr>
          <p:cNvPr id="154" name="Google Shape;154;p7"/>
          <p:cNvSpPr txBox="1"/>
          <p:nvPr>
            <p:ph idx="10" type="dt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27-1-2026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1736" y="367691"/>
            <a:ext cx="24574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9387" y="-11592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2424000" y="639097"/>
            <a:ext cx="7829662" cy="1043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Population of Amsterdam</a:t>
            </a:r>
            <a:endParaRPr/>
          </a:p>
        </p:txBody>
      </p:sp>
      <p:sp>
        <p:nvSpPr>
          <p:cNvPr id="164" name="Google Shape;164;p8"/>
          <p:cNvSpPr txBox="1"/>
          <p:nvPr>
            <p:ph idx="1" type="body"/>
          </p:nvPr>
        </p:nvSpPr>
        <p:spPr>
          <a:xfrm>
            <a:off x="2423998" y="1800001"/>
            <a:ext cx="3780000" cy="3848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Amsterdam has around 180 different nationalities</a:t>
            </a:r>
            <a:br>
              <a:rPr lang="en-US" sz="2000"/>
            </a:b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85% of our families have a different cultural background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/>
              <a:t>such as Suriname, the Dutch Antilles, Morocco, Turkey and Africa or Ukraine</a:t>
            </a:r>
            <a:br>
              <a:rPr lang="en-US" sz="2000"/>
            </a:br>
            <a:endParaRPr sz="2200"/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 b="5" l="1773" r="4" t="0"/>
          <a:stretch/>
        </p:blipFill>
        <p:spPr>
          <a:xfrm>
            <a:off x="6473625" y="1800001"/>
            <a:ext cx="3780000" cy="384821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>
            <p:ph idx="10" type="dt"/>
          </p:nvPr>
        </p:nvSpPr>
        <p:spPr>
          <a:xfrm>
            <a:off x="9467851" y="6040438"/>
            <a:ext cx="809625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27-1-2026</a:t>
            </a:r>
            <a:endParaRPr sz="1100"/>
          </a:p>
        </p:txBody>
      </p:sp>
      <p:sp>
        <p:nvSpPr>
          <p:cNvPr id="167" name="Google Shape;167;p8"/>
          <p:cNvSpPr txBox="1"/>
          <p:nvPr>
            <p:ph idx="12" type="sldNum"/>
          </p:nvPr>
        </p:nvSpPr>
        <p:spPr>
          <a:xfrm>
            <a:off x="9467851" y="6281738"/>
            <a:ext cx="809625" cy="360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3988" y="12212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080" y="614278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2424000" y="1301560"/>
            <a:ext cx="7747000" cy="104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Basis of the Program Cooperation and Support Parents</a:t>
            </a:r>
            <a:endParaRPr/>
          </a:p>
        </p:txBody>
      </p:sp>
      <p:sp>
        <p:nvSpPr>
          <p:cNvPr id="175" name="Google Shape;175;p9"/>
          <p:cNvSpPr txBox="1"/>
          <p:nvPr>
            <p:ph idx="1" type="body"/>
          </p:nvPr>
        </p:nvSpPr>
        <p:spPr>
          <a:xfrm>
            <a:off x="2424000" y="2637665"/>
            <a:ext cx="77470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Research showed that parents need: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normalize their lives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lang="en-US"/>
              <a:t>Connection with previous </a:t>
            </a:r>
            <a:r>
              <a:rPr b="0" i="1" lang="en-US"/>
              <a:t>and </a:t>
            </a:r>
            <a:r>
              <a:rPr b="0" lang="en-US"/>
              <a:t>new 'world/live'</a:t>
            </a:r>
            <a:endParaRPr b="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Recognition and acknowledgment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Tips &amp; trics and practical information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Gap between professional location and home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6" name="Google Shape;176;p9"/>
          <p:cNvSpPr txBox="1"/>
          <p:nvPr>
            <p:ph idx="10" type="dt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27-1-2026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0493" y="0"/>
            <a:ext cx="4454013" cy="75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080" y="6152947"/>
            <a:ext cx="1686160" cy="63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2026-01-14T08:03:25Z</dcterms:created>
  <dc:creator>AsRock</dc:creator>
</cp:coreProperties>
</file>